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Old Standard TT"/>
      <p:regular r:id="rId15"/>
      <p:bold r:id="rId16"/>
      <p: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regular.fntdata"/><Relationship Id="rId14" Type="http://schemas.openxmlformats.org/officeDocument/2006/relationships/slide" Target="slides/slide9.xml"/><Relationship Id="rId17" Type="http://schemas.openxmlformats.org/officeDocument/2006/relationships/font" Target="fonts/OldStandardTT-italic.fntdata"/><Relationship Id="rId16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789bee7d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789bee7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789bee7d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789bee7d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03ea82f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03ea82f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789bee7d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789bee7d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789bee7d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789bee7d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789bee7d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789bee7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789bee7d3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789bee7d3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03edf8d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03edf8d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501050"/>
            <a:ext cx="8118600" cy="22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Power of Story: Using Narrative Writing to Improve Student Learning and Success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974175" y="3937275"/>
            <a:ext cx="4657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Jennifer Brooks</a:t>
            </a:r>
            <a:endParaRPr sz="19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Southwestern Community College</a:t>
            </a:r>
            <a:endParaRPr sz="19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November 9, 2021</a:t>
            </a:r>
            <a:endParaRPr sz="190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9835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Humans and Stories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629675"/>
            <a:ext cx="3795600" cy="42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We are storytelling creatures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Ubiquitous (movies, TV, books, families, friends)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Social construction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Personal construction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Popularity of TED Talks or NPR’s StoryCorps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1200"/>
              </a:spcAft>
              <a:buSzPts val="1900"/>
              <a:buChar char="❖"/>
            </a:pPr>
            <a:r>
              <a:rPr lang="en" sz="1900"/>
              <a:t>What stories would you share?</a:t>
            </a:r>
            <a:endParaRPr sz="19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725" y="681513"/>
            <a:ext cx="3660731" cy="37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25" y="152400"/>
            <a:ext cx="3955000" cy="39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125" y="152400"/>
            <a:ext cx="4035950" cy="47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3025" y="0"/>
            <a:ext cx="4531302" cy="497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003" y="229600"/>
            <a:ext cx="3955000" cy="451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0113" y="-96175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6900" y="94700"/>
            <a:ext cx="5427199" cy="40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2147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Humans and Stories</a:t>
            </a:r>
            <a:endParaRPr b="1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907350"/>
            <a:ext cx="3534300" cy="3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We innately seek meaning/connections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We don’t experience the world in separate events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Plot = schema/matrix where events are connected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Narrative activates a pattern we instinctively respond to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650" y="907350"/>
            <a:ext cx="4993200" cy="3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260000"/>
            <a:ext cx="8391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Science of Narrative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5409925" y="1398725"/>
            <a:ext cx="3422400" cy="31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MBE - Mind Brain Education science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Constructivist theory in learning process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1200"/>
              </a:spcAft>
              <a:buSzPts val="1900"/>
              <a:buChar char="❖"/>
            </a:pPr>
            <a:r>
              <a:rPr lang="en" sz="1900"/>
              <a:t>Narrative psychology</a:t>
            </a:r>
            <a:endParaRPr sz="19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25" y="973825"/>
            <a:ext cx="4828275" cy="31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“We know only what we can remember at any point.” </a:t>
            </a:r>
            <a:endParaRPr sz="41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Maria Konnikova, </a:t>
            </a:r>
            <a:r>
              <a:rPr i="1" lang="en"/>
              <a:t>Mastermind: How to Think Like Sherlock Holmes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Narrative, Memory, and Learning</a:t>
            </a:r>
            <a:endParaRPr b="1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71600"/>
            <a:ext cx="5031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Narratives have a grammar, structure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Makes the abstract concrete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Creating narrative requires paying attention 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Requires multiple </a:t>
            </a:r>
            <a:r>
              <a:rPr lang="en"/>
              <a:t>cognitive</a:t>
            </a:r>
            <a:r>
              <a:rPr lang="en"/>
              <a:t> strategies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Increases student motivation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Uses student’s own voice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200"/>
              </a:spcAft>
              <a:buSzPts val="1800"/>
              <a:buChar char="❖"/>
            </a:pPr>
            <a:r>
              <a:rPr lang="en"/>
              <a:t>Narrative and empathy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275" y="1260788"/>
            <a:ext cx="3495901" cy="262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Using Narrative Across the Curriculum</a:t>
            </a:r>
            <a:endParaRPr b="1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“Narrative” doesn’t mean elaborate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A story-like structure of skills, knowledge - a narrative matrix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Clear expectations &amp; rubric set out from beginning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Instructor motivation important, too!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❖"/>
            </a:pPr>
            <a:r>
              <a:rPr lang="en" sz="1900"/>
              <a:t>Easy to read and fun to grade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1200"/>
              </a:spcAft>
              <a:buSzPts val="1900"/>
              <a:buChar char="❖"/>
            </a:pPr>
            <a:r>
              <a:rPr lang="en" sz="1900"/>
              <a:t>Sample assignments on handout (also posted in shared Google Folder)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 Example from our PTA Program (Susan Kimel)</a:t>
            </a:r>
            <a:endParaRPr b="1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71600"/>
            <a:ext cx="8520600" cy="3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The Patient’s Story (rubric/checklist in Google Folder)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Three examples of student narratives from this assignment in Folder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Strengths of this assignment: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Supports the purpose of the course (Professional Interactions)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Attention to detail from a different point of view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Increases empathy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 motivation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Student voice - constructing their learning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